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Averag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361B83-FAF7-4142-8EC2-E0F3CDDE36DE}">
  <a:tblStyle styleId="{FD361B83-FAF7-4142-8EC2-E0F3CDDE36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verage-regular.fntdata"/><Relationship Id="rId3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25d3ee48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25d3ee48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89a5539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89a5539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89a5539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89a5539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89a5539a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89a5539a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25d3ee48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25d3ee48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89a5539a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89a5539a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25d3ee48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25d3ee48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25d3ee48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25d3ee48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25d3ee48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25d3ee48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25d3ee48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25d3ee48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89a5539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89a5539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a89a5539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a89a5539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25d3ee48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25d3ee48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7b5f040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7b5f040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25d3ee48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25d3ee48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25d3ee48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25d3ee48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25d3ee48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25d3ee48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25d3ee48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25d3ee48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89a5539a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89a5539a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firstappapp-h7puengxkucbekipr46ia3.streamlit.ap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3"/>
          <p:cNvPicPr preferRelativeResize="0"/>
          <p:nvPr/>
        </p:nvPicPr>
        <p:blipFill>
          <a:blip r:embed="rId3">
            <a:alphaModFix/>
          </a:blip>
          <a:stretch>
            <a:fillRect/>
          </a:stretch>
        </p:blipFill>
        <p:spPr>
          <a:xfrm>
            <a:off x="152400" y="152400"/>
            <a:ext cx="8839200" cy="46267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nvSpPr>
        <p:spPr>
          <a:xfrm>
            <a:off x="910975" y="160425"/>
            <a:ext cx="6924000" cy="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2500">
                <a:solidFill>
                  <a:schemeClr val="lt1"/>
                </a:solidFill>
                <a:latin typeface="Roboto"/>
                <a:ea typeface="Roboto"/>
                <a:cs typeface="Roboto"/>
                <a:sym typeface="Roboto"/>
              </a:rPr>
              <a:t>CONVOLUTIONAL NEURAL NETWORK </a:t>
            </a:r>
            <a:r>
              <a:rPr lang="en" sz="2500">
                <a:solidFill>
                  <a:schemeClr val="lt1"/>
                </a:solidFill>
                <a:latin typeface="Roboto"/>
                <a:ea typeface="Roboto"/>
                <a:cs typeface="Roboto"/>
                <a:sym typeface="Roboto"/>
              </a:rPr>
              <a:t> :</a:t>
            </a:r>
            <a:endParaRPr b="1" sz="800">
              <a:solidFill>
                <a:schemeClr val="lt1"/>
              </a:solidFill>
              <a:latin typeface="Roboto"/>
              <a:ea typeface="Roboto"/>
              <a:cs typeface="Roboto"/>
              <a:sym typeface="Roboto"/>
            </a:endParaRPr>
          </a:p>
          <a:p>
            <a:pPr indent="0" lvl="0" marL="0" rtl="0" algn="ctr">
              <a:spcBef>
                <a:spcPts val="1200"/>
              </a:spcBef>
              <a:spcAft>
                <a:spcPts val="0"/>
              </a:spcAft>
              <a:buNone/>
            </a:pPr>
            <a:r>
              <a:t/>
            </a:r>
            <a:endParaRPr sz="2500">
              <a:solidFill>
                <a:schemeClr val="lt1"/>
              </a:solidFill>
              <a:latin typeface="Roboto"/>
              <a:ea typeface="Roboto"/>
              <a:cs typeface="Roboto"/>
              <a:sym typeface="Roboto"/>
            </a:endParaRPr>
          </a:p>
        </p:txBody>
      </p:sp>
      <p:cxnSp>
        <p:nvCxnSpPr>
          <p:cNvPr id="165" name="Google Shape;165;p22"/>
          <p:cNvCxnSpPr/>
          <p:nvPr/>
        </p:nvCxnSpPr>
        <p:spPr>
          <a:xfrm flipH="1" rot="10800000">
            <a:off x="1546950" y="745100"/>
            <a:ext cx="5656500" cy="29100"/>
          </a:xfrm>
          <a:prstGeom prst="straightConnector1">
            <a:avLst/>
          </a:prstGeom>
          <a:noFill/>
          <a:ln cap="flat" cmpd="sng" w="28575">
            <a:solidFill>
              <a:schemeClr val="lt1"/>
            </a:solidFill>
            <a:prstDash val="solid"/>
            <a:round/>
            <a:headEnd len="med" w="med" type="none"/>
            <a:tailEnd len="med" w="med" type="none"/>
          </a:ln>
        </p:spPr>
      </p:cxnSp>
      <p:sp>
        <p:nvSpPr>
          <p:cNvPr id="166" name="Google Shape;166;p22"/>
          <p:cNvSpPr txBox="1"/>
          <p:nvPr/>
        </p:nvSpPr>
        <p:spPr>
          <a:xfrm>
            <a:off x="332150" y="1028200"/>
            <a:ext cx="8601900" cy="3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lt1"/>
                </a:solidFill>
                <a:highlight>
                  <a:schemeClr val="dk1"/>
                </a:highlight>
              </a:rPr>
              <a:t>Key Components of CNN:</a:t>
            </a:r>
            <a:endParaRPr sz="1200">
              <a:solidFill>
                <a:schemeClr val="lt1"/>
              </a:solidFill>
              <a:highlight>
                <a:schemeClr val="dk1"/>
              </a:highlight>
            </a:endParaRPr>
          </a:p>
          <a:p>
            <a:pPr indent="-304800" lvl="0" marL="457200" rtl="0" algn="l">
              <a:lnSpc>
                <a:spcPct val="115000"/>
              </a:lnSpc>
              <a:spcBef>
                <a:spcPts val="1200"/>
              </a:spcBef>
              <a:spcAft>
                <a:spcPts val="0"/>
              </a:spcAft>
              <a:buClr>
                <a:schemeClr val="lt1"/>
              </a:buClr>
              <a:buSzPts val="1200"/>
              <a:buChar char="●"/>
            </a:pPr>
            <a:r>
              <a:rPr lang="en" sz="1200">
                <a:solidFill>
                  <a:schemeClr val="lt1"/>
                </a:solidFill>
                <a:highlight>
                  <a:schemeClr val="dk1"/>
                </a:highlight>
              </a:rPr>
              <a:t>Convolutional Layers: These layers apply convolution operations to the input data, allowing the network to detect spatial patterns and features. Convolution involves sliding a filter (kernel) over the input to extract local patterns.</a:t>
            </a:r>
            <a:br>
              <a:rPr lang="en" sz="1200">
                <a:solidFill>
                  <a:schemeClr val="lt1"/>
                </a:solidFill>
                <a:highlight>
                  <a:schemeClr val="dk1"/>
                </a:highlight>
              </a:rPr>
            </a:br>
            <a:r>
              <a:rPr lang="en" sz="1200">
                <a:solidFill>
                  <a:schemeClr val="lt1"/>
                </a:solidFill>
                <a:highlight>
                  <a:schemeClr val="dk1"/>
                </a:highlight>
              </a:rPr>
              <a:t> 	</a:t>
            </a:r>
            <a:endParaRPr sz="1200">
              <a:solidFill>
                <a:schemeClr val="lt1"/>
              </a:solidFill>
              <a:highlight>
                <a:schemeClr val="dk1"/>
              </a:highlight>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highlight>
                  <a:schemeClr val="dk1"/>
                </a:highlight>
              </a:rPr>
              <a:t>Pooling Layers: Pooling layers reduce the spatial dimensions of the input data by down-sampling. Common pooling operations include max pooling, where the maximum value in a region is retained, and average pooling, where the average value is taken.</a:t>
            </a:r>
            <a:br>
              <a:rPr lang="en" sz="1200">
                <a:solidFill>
                  <a:schemeClr val="lt1"/>
                </a:solidFill>
                <a:highlight>
                  <a:schemeClr val="dk1"/>
                </a:highlight>
              </a:rPr>
            </a:br>
            <a:r>
              <a:rPr lang="en" sz="1200">
                <a:solidFill>
                  <a:schemeClr val="lt1"/>
                </a:solidFill>
                <a:highlight>
                  <a:schemeClr val="dk1"/>
                </a:highlight>
              </a:rPr>
              <a:t> 	</a:t>
            </a:r>
            <a:endParaRPr sz="1200">
              <a:solidFill>
                <a:schemeClr val="lt1"/>
              </a:solidFill>
              <a:highlight>
                <a:schemeClr val="dk1"/>
              </a:highlight>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highlight>
                  <a:schemeClr val="dk1"/>
                </a:highlight>
              </a:rPr>
              <a:t>Activation Functions: Non-linear activation functions (e.g., ReLU - Rectified Linear Unit) introduce non-linearity to the network, enabling it to learn complex relationships in the data.</a:t>
            </a:r>
            <a:br>
              <a:rPr lang="en" sz="1200">
                <a:solidFill>
                  <a:schemeClr val="lt1"/>
                </a:solidFill>
                <a:highlight>
                  <a:schemeClr val="dk1"/>
                </a:highlight>
              </a:rPr>
            </a:br>
            <a:r>
              <a:rPr lang="en" sz="1200">
                <a:solidFill>
                  <a:schemeClr val="lt1"/>
                </a:solidFill>
                <a:highlight>
                  <a:schemeClr val="dk1"/>
                </a:highlight>
              </a:rPr>
              <a:t> 	</a:t>
            </a:r>
            <a:endParaRPr sz="1200">
              <a:solidFill>
                <a:schemeClr val="lt1"/>
              </a:solidFill>
              <a:highlight>
                <a:schemeClr val="dk1"/>
              </a:highlight>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highlight>
                  <a:schemeClr val="dk1"/>
                </a:highlight>
              </a:rPr>
              <a:t>Fully Connected Layers: These layers connect every neuron from one layer to every neuron in the next layer, enabling the network to make final predictions based on the learned features.</a:t>
            </a:r>
            <a:br>
              <a:rPr lang="en" sz="1200">
                <a:solidFill>
                  <a:schemeClr val="lt1"/>
                </a:solidFill>
                <a:highlight>
                  <a:schemeClr val="dk1"/>
                </a:highlight>
              </a:rPr>
            </a:br>
            <a:endParaRPr sz="1200">
              <a:solidFill>
                <a:schemeClr val="lt1"/>
              </a:solidFill>
              <a:highlight>
                <a:schemeClr val="dk1"/>
              </a:highlight>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nvSpPr>
        <p:spPr>
          <a:xfrm>
            <a:off x="910975" y="160425"/>
            <a:ext cx="5829600" cy="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2500">
                <a:solidFill>
                  <a:schemeClr val="lt1"/>
                </a:solidFill>
                <a:latin typeface="Roboto"/>
                <a:ea typeface="Roboto"/>
                <a:cs typeface="Roboto"/>
                <a:sym typeface="Roboto"/>
              </a:rPr>
              <a:t>RESIDUAL NETWORK:</a:t>
            </a:r>
            <a:endParaRPr sz="2500">
              <a:solidFill>
                <a:schemeClr val="lt1"/>
              </a:solidFill>
              <a:latin typeface="Roboto"/>
              <a:ea typeface="Roboto"/>
              <a:cs typeface="Roboto"/>
              <a:sym typeface="Roboto"/>
            </a:endParaRPr>
          </a:p>
          <a:p>
            <a:pPr indent="0" lvl="0" marL="0" rtl="0" algn="ctr">
              <a:spcBef>
                <a:spcPts val="1200"/>
              </a:spcBef>
              <a:spcAft>
                <a:spcPts val="0"/>
              </a:spcAft>
              <a:buNone/>
            </a:pPr>
            <a:r>
              <a:t/>
            </a:r>
            <a:endParaRPr sz="2500">
              <a:solidFill>
                <a:schemeClr val="lt1"/>
              </a:solidFill>
              <a:latin typeface="Roboto"/>
              <a:ea typeface="Roboto"/>
              <a:cs typeface="Roboto"/>
              <a:sym typeface="Roboto"/>
            </a:endParaRPr>
          </a:p>
        </p:txBody>
      </p:sp>
      <p:cxnSp>
        <p:nvCxnSpPr>
          <p:cNvPr id="172" name="Google Shape;172;p23"/>
          <p:cNvCxnSpPr/>
          <p:nvPr/>
        </p:nvCxnSpPr>
        <p:spPr>
          <a:xfrm flipH="1" rot="10800000">
            <a:off x="2193200" y="730150"/>
            <a:ext cx="3355800" cy="29400"/>
          </a:xfrm>
          <a:prstGeom prst="straightConnector1">
            <a:avLst/>
          </a:prstGeom>
          <a:noFill/>
          <a:ln cap="flat" cmpd="sng" w="28575">
            <a:solidFill>
              <a:schemeClr val="lt1"/>
            </a:solidFill>
            <a:prstDash val="solid"/>
            <a:round/>
            <a:headEnd len="med" w="med" type="none"/>
            <a:tailEnd len="med" w="med" type="none"/>
          </a:ln>
        </p:spPr>
      </p:cxnSp>
      <p:sp>
        <p:nvSpPr>
          <p:cNvPr id="173" name="Google Shape;173;p23"/>
          <p:cNvSpPr txBox="1"/>
          <p:nvPr/>
        </p:nvSpPr>
        <p:spPr>
          <a:xfrm>
            <a:off x="332150" y="1028200"/>
            <a:ext cx="8601900" cy="3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solidFill>
                  <a:schemeClr val="lt1"/>
                </a:solidFill>
                <a:highlight>
                  <a:schemeClr val="dk1"/>
                </a:highlight>
              </a:rPr>
              <a:t>ResNet, short for Residual Network, is a deep neural network architecture designed to address the challenges of training very deep neural networks. It was introduced by Kaiming He, Xiangyu Zhang, Shaoqing Ren, and Jian Sun in their 2016 paper titled "Deep Residual Learning for Image Recognition."</a:t>
            </a:r>
            <a:endParaRPr sz="1500">
              <a:solidFill>
                <a:schemeClr val="lt1"/>
              </a:solidFill>
              <a:highlight>
                <a:schemeClr val="dk1"/>
              </a:highlight>
            </a:endParaRPr>
          </a:p>
          <a:p>
            <a:pPr indent="0" lvl="0" marL="0" rtl="0" algn="l">
              <a:lnSpc>
                <a:spcPct val="115000"/>
              </a:lnSpc>
              <a:spcBef>
                <a:spcPts val="1500"/>
              </a:spcBef>
              <a:spcAft>
                <a:spcPts val="0"/>
              </a:spcAft>
              <a:buNone/>
            </a:pPr>
            <a:r>
              <a:rPr lang="en" sz="1500">
                <a:solidFill>
                  <a:schemeClr val="lt1"/>
                </a:solidFill>
                <a:highlight>
                  <a:schemeClr val="dk1"/>
                </a:highlight>
              </a:rPr>
              <a:t>The key innovation in ResNet is the use of residual blocks, which include shortcut connections or skip connections. These connections enable the network to learn residual functions, making it easier to train very deep networks by mitigating the vanishing gradient problem.</a:t>
            </a:r>
            <a:endParaRPr sz="1500">
              <a:solidFill>
                <a:schemeClr val="lt1"/>
              </a:solidFill>
              <a:highlight>
                <a:schemeClr val="dk1"/>
              </a:highlight>
            </a:endParaRPr>
          </a:p>
          <a:p>
            <a:pPr indent="0" lvl="0" marL="0" rtl="0" algn="l">
              <a:lnSpc>
                <a:spcPct val="115000"/>
              </a:lnSpc>
              <a:spcBef>
                <a:spcPts val="1500"/>
              </a:spcBef>
              <a:spcAft>
                <a:spcPts val="0"/>
              </a:spcAft>
              <a:buNone/>
            </a:pPr>
            <a:r>
              <a:t/>
            </a:r>
            <a:endParaRPr sz="1200">
              <a:solidFill>
                <a:schemeClr val="lt1"/>
              </a:solidFill>
              <a:highlight>
                <a:schemeClr val="dk1"/>
              </a:highlight>
            </a:endParaRPr>
          </a:p>
          <a:p>
            <a:pPr indent="0" lvl="0" marL="0" rtl="0" algn="l">
              <a:spcBef>
                <a:spcPts val="1200"/>
              </a:spcBef>
              <a:spcAft>
                <a:spcPts val="0"/>
              </a:spcAft>
              <a:buNone/>
            </a:pPr>
            <a:r>
              <a:t/>
            </a:r>
            <a:endParaRPr sz="1200">
              <a:solidFill>
                <a:schemeClr val="lt1"/>
              </a:solidFill>
              <a:highlight>
                <a:schemeClr val="dk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nvSpPr>
        <p:spPr>
          <a:xfrm>
            <a:off x="910975" y="160425"/>
            <a:ext cx="5829600" cy="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2500">
                <a:solidFill>
                  <a:schemeClr val="lt1"/>
                </a:solidFill>
                <a:latin typeface="Roboto"/>
                <a:ea typeface="Roboto"/>
                <a:cs typeface="Roboto"/>
                <a:sym typeface="Roboto"/>
              </a:rPr>
              <a:t>RESIDUAL NETWORK:</a:t>
            </a:r>
            <a:endParaRPr sz="2500">
              <a:solidFill>
                <a:schemeClr val="lt1"/>
              </a:solidFill>
              <a:latin typeface="Roboto"/>
              <a:ea typeface="Roboto"/>
              <a:cs typeface="Roboto"/>
              <a:sym typeface="Roboto"/>
            </a:endParaRPr>
          </a:p>
          <a:p>
            <a:pPr indent="0" lvl="0" marL="0" rtl="0" algn="ctr">
              <a:spcBef>
                <a:spcPts val="1200"/>
              </a:spcBef>
              <a:spcAft>
                <a:spcPts val="0"/>
              </a:spcAft>
              <a:buNone/>
            </a:pPr>
            <a:r>
              <a:t/>
            </a:r>
            <a:endParaRPr sz="2500">
              <a:solidFill>
                <a:schemeClr val="lt1"/>
              </a:solidFill>
              <a:latin typeface="Roboto"/>
              <a:ea typeface="Roboto"/>
              <a:cs typeface="Roboto"/>
              <a:sym typeface="Roboto"/>
            </a:endParaRPr>
          </a:p>
        </p:txBody>
      </p:sp>
      <p:cxnSp>
        <p:nvCxnSpPr>
          <p:cNvPr id="179" name="Google Shape;179;p24"/>
          <p:cNvCxnSpPr/>
          <p:nvPr/>
        </p:nvCxnSpPr>
        <p:spPr>
          <a:xfrm flipH="1" rot="10800000">
            <a:off x="1013550" y="745100"/>
            <a:ext cx="5656500" cy="29100"/>
          </a:xfrm>
          <a:prstGeom prst="straightConnector1">
            <a:avLst/>
          </a:prstGeom>
          <a:noFill/>
          <a:ln cap="flat" cmpd="sng" w="28575">
            <a:solidFill>
              <a:schemeClr val="lt1"/>
            </a:solidFill>
            <a:prstDash val="solid"/>
            <a:round/>
            <a:headEnd len="med" w="med" type="none"/>
            <a:tailEnd len="med" w="med" type="none"/>
          </a:ln>
        </p:spPr>
      </p:cxnSp>
      <p:sp>
        <p:nvSpPr>
          <p:cNvPr id="180" name="Google Shape;180;p24"/>
          <p:cNvSpPr txBox="1"/>
          <p:nvPr/>
        </p:nvSpPr>
        <p:spPr>
          <a:xfrm>
            <a:off x="332150" y="1028200"/>
            <a:ext cx="8601900" cy="3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200"/>
              </a:spcBef>
              <a:spcAft>
                <a:spcPts val="0"/>
              </a:spcAft>
              <a:buNone/>
            </a:pPr>
            <a:r>
              <a:rPr lang="en" sz="1300">
                <a:solidFill>
                  <a:schemeClr val="lt1"/>
                </a:solidFill>
                <a:highlight>
                  <a:schemeClr val="dk1"/>
                </a:highlight>
              </a:rPr>
              <a:t>1. </a:t>
            </a:r>
            <a:r>
              <a:rPr lang="en" sz="1300">
                <a:solidFill>
                  <a:schemeClr val="lt1"/>
                </a:solidFill>
                <a:highlight>
                  <a:schemeClr val="dk1"/>
                </a:highlight>
              </a:rPr>
              <a:t>The identity block: The identity block is the standard block used in ResNets and corresponds to the case where the input activation has the same dimension as the output activation.</a:t>
            </a:r>
            <a:endParaRPr sz="1300">
              <a:solidFill>
                <a:srgbClr val="242424"/>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100"/>
          </a:p>
          <a:p>
            <a:pPr indent="0" lvl="0" marL="0" rtl="0" algn="l">
              <a:lnSpc>
                <a:spcPct val="115000"/>
              </a:lnSpc>
              <a:spcBef>
                <a:spcPts val="1500"/>
              </a:spcBef>
              <a:spcAft>
                <a:spcPts val="0"/>
              </a:spcAft>
              <a:buNone/>
            </a:pPr>
            <a:r>
              <a:t/>
            </a:r>
            <a:endParaRPr sz="1500">
              <a:solidFill>
                <a:schemeClr val="lt1"/>
              </a:solidFill>
              <a:highlight>
                <a:schemeClr val="dk1"/>
              </a:highlight>
            </a:endParaRPr>
          </a:p>
          <a:p>
            <a:pPr indent="0" lvl="0" marL="0" rtl="0" algn="l">
              <a:lnSpc>
                <a:spcPct val="115000"/>
              </a:lnSpc>
              <a:spcBef>
                <a:spcPts val="1500"/>
              </a:spcBef>
              <a:spcAft>
                <a:spcPts val="0"/>
              </a:spcAft>
              <a:buNone/>
            </a:pPr>
            <a:r>
              <a:t/>
            </a:r>
            <a:endParaRPr sz="1500">
              <a:solidFill>
                <a:schemeClr val="lt1"/>
              </a:solidFill>
              <a:highlight>
                <a:schemeClr val="dk1"/>
              </a:highlight>
            </a:endParaRPr>
          </a:p>
          <a:p>
            <a:pPr indent="0" lvl="0" marL="0" rtl="0" algn="l">
              <a:lnSpc>
                <a:spcPct val="115000"/>
              </a:lnSpc>
              <a:spcBef>
                <a:spcPts val="1500"/>
              </a:spcBef>
              <a:spcAft>
                <a:spcPts val="0"/>
              </a:spcAft>
              <a:buNone/>
            </a:pPr>
            <a:r>
              <a:rPr lang="en" sz="1300">
                <a:solidFill>
                  <a:schemeClr val="lt1"/>
                </a:solidFill>
                <a:highlight>
                  <a:schemeClr val="dk1"/>
                </a:highlight>
              </a:rPr>
              <a:t>2. The Convolutional block — We can use this type of block when the input and output dimensions don’t match up. The difference with the identity block is that there is a CONV2D layer in the shortcut path.</a:t>
            </a:r>
            <a:endParaRPr sz="1000">
              <a:solidFill>
                <a:schemeClr val="lt1"/>
              </a:solidFill>
              <a:highlight>
                <a:schemeClr val="dk1"/>
              </a:highlight>
            </a:endParaRPr>
          </a:p>
          <a:p>
            <a:pPr indent="0" lvl="0" marL="0" rtl="0" algn="l">
              <a:spcBef>
                <a:spcPts val="1200"/>
              </a:spcBef>
              <a:spcAft>
                <a:spcPts val="0"/>
              </a:spcAft>
              <a:buNone/>
            </a:pPr>
            <a:r>
              <a:t/>
            </a:r>
            <a:endParaRPr sz="1200">
              <a:solidFill>
                <a:schemeClr val="lt1"/>
              </a:solidFill>
              <a:highlight>
                <a:schemeClr val="dk1"/>
              </a:highlight>
            </a:endParaRPr>
          </a:p>
        </p:txBody>
      </p:sp>
      <p:pic>
        <p:nvPicPr>
          <p:cNvPr id="181" name="Google Shape;181;p24"/>
          <p:cNvPicPr preferRelativeResize="0"/>
          <p:nvPr/>
        </p:nvPicPr>
        <p:blipFill>
          <a:blip r:embed="rId3">
            <a:alphaModFix/>
          </a:blip>
          <a:stretch>
            <a:fillRect/>
          </a:stretch>
        </p:blipFill>
        <p:spPr>
          <a:xfrm>
            <a:off x="1998775" y="3382625"/>
            <a:ext cx="4339976" cy="1089225"/>
          </a:xfrm>
          <a:prstGeom prst="rect">
            <a:avLst/>
          </a:prstGeom>
          <a:noFill/>
          <a:ln>
            <a:noFill/>
          </a:ln>
        </p:spPr>
      </p:pic>
      <p:pic>
        <p:nvPicPr>
          <p:cNvPr id="182" name="Google Shape;182;p24"/>
          <p:cNvPicPr preferRelativeResize="0"/>
          <p:nvPr/>
        </p:nvPicPr>
        <p:blipFill>
          <a:blip r:embed="rId4">
            <a:alphaModFix/>
          </a:blip>
          <a:stretch>
            <a:fillRect/>
          </a:stretch>
        </p:blipFill>
        <p:spPr>
          <a:xfrm>
            <a:off x="1998775" y="1533300"/>
            <a:ext cx="4357549" cy="1089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5"/>
          <p:cNvPicPr preferRelativeResize="0"/>
          <p:nvPr/>
        </p:nvPicPr>
        <p:blipFill>
          <a:blip r:embed="rId3">
            <a:alphaModFix/>
          </a:blip>
          <a:stretch>
            <a:fillRect/>
          </a:stretch>
        </p:blipFill>
        <p:spPr>
          <a:xfrm>
            <a:off x="5072400" y="1447225"/>
            <a:ext cx="3430149" cy="3051275"/>
          </a:xfrm>
          <a:prstGeom prst="rect">
            <a:avLst/>
          </a:prstGeom>
          <a:noFill/>
          <a:ln>
            <a:noFill/>
          </a:ln>
        </p:spPr>
      </p:pic>
      <p:pic>
        <p:nvPicPr>
          <p:cNvPr id="188" name="Google Shape;188;p25"/>
          <p:cNvPicPr preferRelativeResize="0"/>
          <p:nvPr/>
        </p:nvPicPr>
        <p:blipFill>
          <a:blip r:embed="rId4">
            <a:alphaModFix/>
          </a:blip>
          <a:stretch>
            <a:fillRect/>
          </a:stretch>
        </p:blipFill>
        <p:spPr>
          <a:xfrm>
            <a:off x="685800" y="1447225"/>
            <a:ext cx="3430149" cy="3051275"/>
          </a:xfrm>
          <a:prstGeom prst="rect">
            <a:avLst/>
          </a:prstGeom>
          <a:noFill/>
          <a:ln>
            <a:noFill/>
          </a:ln>
        </p:spPr>
      </p:pic>
      <p:sp>
        <p:nvSpPr>
          <p:cNvPr id="189" name="Google Shape;189;p25"/>
          <p:cNvSpPr txBox="1"/>
          <p:nvPr/>
        </p:nvSpPr>
        <p:spPr>
          <a:xfrm>
            <a:off x="2280325" y="372475"/>
            <a:ext cx="4913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ACCURACY/LOSS</a:t>
            </a:r>
            <a:endParaRPr sz="1800">
              <a:solidFill>
                <a:schemeClr val="dk2"/>
              </a:solidFill>
              <a:latin typeface="Roboto"/>
              <a:ea typeface="Roboto"/>
              <a:cs typeface="Roboto"/>
              <a:sym typeface="Roboto"/>
            </a:endParaRPr>
          </a:p>
        </p:txBody>
      </p:sp>
      <p:cxnSp>
        <p:nvCxnSpPr>
          <p:cNvPr id="190" name="Google Shape;190;p25"/>
          <p:cNvCxnSpPr/>
          <p:nvPr/>
        </p:nvCxnSpPr>
        <p:spPr>
          <a:xfrm flipH="1" rot="10800000">
            <a:off x="3082700" y="909975"/>
            <a:ext cx="3249900" cy="84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nvSpPr>
        <p:spPr>
          <a:xfrm>
            <a:off x="2280325" y="372475"/>
            <a:ext cx="4913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ACCURACY/LOSS</a:t>
            </a:r>
            <a:endParaRPr sz="1800">
              <a:solidFill>
                <a:schemeClr val="dk2"/>
              </a:solidFill>
              <a:latin typeface="Roboto"/>
              <a:ea typeface="Roboto"/>
              <a:cs typeface="Roboto"/>
              <a:sym typeface="Roboto"/>
            </a:endParaRPr>
          </a:p>
        </p:txBody>
      </p:sp>
      <p:cxnSp>
        <p:nvCxnSpPr>
          <p:cNvPr id="196" name="Google Shape;196;p26"/>
          <p:cNvCxnSpPr/>
          <p:nvPr/>
        </p:nvCxnSpPr>
        <p:spPr>
          <a:xfrm flipH="1" rot="10800000">
            <a:off x="3082700" y="909975"/>
            <a:ext cx="3249900" cy="8400"/>
          </a:xfrm>
          <a:prstGeom prst="straightConnector1">
            <a:avLst/>
          </a:prstGeom>
          <a:noFill/>
          <a:ln cap="flat" cmpd="sng" w="28575">
            <a:solidFill>
              <a:schemeClr val="lt1"/>
            </a:solidFill>
            <a:prstDash val="solid"/>
            <a:round/>
            <a:headEnd len="med" w="med" type="none"/>
            <a:tailEnd len="med" w="med" type="none"/>
          </a:ln>
        </p:spPr>
      </p:cxnSp>
      <p:sp>
        <p:nvSpPr>
          <p:cNvPr id="197" name="Google Shape;197;p26"/>
          <p:cNvSpPr txBox="1"/>
          <p:nvPr/>
        </p:nvSpPr>
        <p:spPr>
          <a:xfrm>
            <a:off x="229575" y="1130800"/>
            <a:ext cx="8814300" cy="3773400"/>
          </a:xfrm>
          <a:prstGeom prst="rect">
            <a:avLst/>
          </a:prstGeom>
          <a:noFill/>
          <a:ln>
            <a:noFill/>
          </a:ln>
        </p:spPr>
        <p:txBody>
          <a:bodyPr anchorCtr="0" anchor="t" bIns="91425" lIns="91425" spcFirstLastPara="1" rIns="91425" wrap="square" tIns="91425">
            <a:noAutofit/>
          </a:bodyPr>
          <a:lstStyle/>
          <a:p>
            <a:pPr indent="0" lvl="0" marL="457200" rtl="0" algn="l">
              <a:spcBef>
                <a:spcPts val="1200"/>
              </a:spcBef>
              <a:spcAft>
                <a:spcPts val="0"/>
              </a:spcAft>
              <a:buNone/>
            </a:pPr>
            <a:r>
              <a:t/>
            </a:r>
            <a:endParaRPr sz="1500">
              <a:solidFill>
                <a:schemeClr val="lt1"/>
              </a:solidFill>
              <a:latin typeface="Roboto"/>
              <a:ea typeface="Roboto"/>
              <a:cs typeface="Roboto"/>
              <a:sym typeface="Roboto"/>
            </a:endParaRPr>
          </a:p>
          <a:p>
            <a:pPr indent="-323850" lvl="0" marL="457200" rtl="0" algn="l">
              <a:spcBef>
                <a:spcPts val="1200"/>
              </a:spcBef>
              <a:spcAft>
                <a:spcPts val="0"/>
              </a:spcAft>
              <a:buClr>
                <a:schemeClr val="lt1"/>
              </a:buClr>
              <a:buSzPts val="1500"/>
              <a:buFont typeface="Roboto"/>
              <a:buChar char="●"/>
            </a:pPr>
            <a:r>
              <a:rPr lang="en" sz="1500">
                <a:solidFill>
                  <a:schemeClr val="lt1"/>
                </a:solidFill>
                <a:latin typeface="Roboto"/>
                <a:ea typeface="Roboto"/>
                <a:cs typeface="Roboto"/>
                <a:sym typeface="Roboto"/>
              </a:rPr>
              <a:t>Training Accuracy represents the accuracy of the model on the training dataset. It shows how well the model is learning from the training data over epochs whereas Validation Accuracy reflects the model's performance on a separate validation dataset not seen during training.</a:t>
            </a:r>
            <a:endParaRPr sz="1500">
              <a:solidFill>
                <a:schemeClr val="lt1"/>
              </a:solidFill>
              <a:latin typeface="Roboto"/>
              <a:ea typeface="Roboto"/>
              <a:cs typeface="Roboto"/>
              <a:sym typeface="Roboto"/>
            </a:endParaRPr>
          </a:p>
          <a:p>
            <a:pPr indent="0" lvl="0" marL="0" rtl="0" algn="l">
              <a:spcBef>
                <a:spcPts val="1200"/>
              </a:spcBef>
              <a:spcAft>
                <a:spcPts val="0"/>
              </a:spcAft>
              <a:buNone/>
            </a:pPr>
            <a:r>
              <a:t/>
            </a:r>
            <a:endParaRPr sz="1500">
              <a:solidFill>
                <a:schemeClr val="lt1"/>
              </a:solidFill>
              <a:latin typeface="Roboto"/>
              <a:ea typeface="Roboto"/>
              <a:cs typeface="Roboto"/>
              <a:sym typeface="Roboto"/>
            </a:endParaRPr>
          </a:p>
          <a:p>
            <a:pPr indent="-323850" lvl="0" marL="457200" rtl="0" algn="just">
              <a:spcBef>
                <a:spcPts val="1200"/>
              </a:spcBef>
              <a:spcAft>
                <a:spcPts val="0"/>
              </a:spcAft>
              <a:buClr>
                <a:schemeClr val="lt1"/>
              </a:buClr>
              <a:buSzPts val="1500"/>
              <a:buFont typeface="Roboto"/>
              <a:buChar char="●"/>
            </a:pPr>
            <a:r>
              <a:rPr lang="en" sz="1500">
                <a:solidFill>
                  <a:schemeClr val="lt1"/>
                </a:solidFill>
                <a:latin typeface="Roboto"/>
                <a:ea typeface="Roboto"/>
                <a:cs typeface="Roboto"/>
                <a:sym typeface="Roboto"/>
              </a:rPr>
              <a:t>Training Loss represents the error or loss on the training data and Validation Loss reflects the error or loss on the validation dataset.</a:t>
            </a:r>
            <a:endParaRPr sz="1500">
              <a:solidFill>
                <a:schemeClr val="lt1"/>
              </a:solidFill>
              <a:latin typeface="Roboto"/>
              <a:ea typeface="Roboto"/>
              <a:cs typeface="Roboto"/>
              <a:sym typeface="Roboto"/>
            </a:endParaRPr>
          </a:p>
          <a:p>
            <a:pPr indent="0" lvl="0" marL="0" rtl="0" algn="l">
              <a:spcBef>
                <a:spcPts val="1200"/>
              </a:spcBef>
              <a:spcAft>
                <a:spcPts val="0"/>
              </a:spcAft>
              <a:buNone/>
            </a:pPr>
            <a:r>
              <a:t/>
            </a:r>
            <a:endParaRPr sz="800">
              <a:solidFill>
                <a:schemeClr val="lt1"/>
              </a:solidFill>
              <a:latin typeface="Roboto"/>
              <a:ea typeface="Roboto"/>
              <a:cs typeface="Roboto"/>
              <a:sym typeface="Roboto"/>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nvSpPr>
        <p:spPr>
          <a:xfrm>
            <a:off x="2280325" y="372475"/>
            <a:ext cx="4913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CLASSIFICATION REPORT</a:t>
            </a:r>
            <a:endParaRPr sz="1800">
              <a:solidFill>
                <a:schemeClr val="dk2"/>
              </a:solidFill>
              <a:latin typeface="Roboto"/>
              <a:ea typeface="Roboto"/>
              <a:cs typeface="Roboto"/>
              <a:sym typeface="Roboto"/>
            </a:endParaRPr>
          </a:p>
        </p:txBody>
      </p:sp>
      <p:cxnSp>
        <p:nvCxnSpPr>
          <p:cNvPr id="203" name="Google Shape;203;p27"/>
          <p:cNvCxnSpPr/>
          <p:nvPr/>
        </p:nvCxnSpPr>
        <p:spPr>
          <a:xfrm flipH="1" rot="10800000">
            <a:off x="2630025" y="909975"/>
            <a:ext cx="4324800" cy="8400"/>
          </a:xfrm>
          <a:prstGeom prst="straightConnector1">
            <a:avLst/>
          </a:prstGeom>
          <a:noFill/>
          <a:ln cap="flat" cmpd="sng" w="28575">
            <a:solidFill>
              <a:schemeClr val="lt1"/>
            </a:solidFill>
            <a:prstDash val="solid"/>
            <a:round/>
            <a:headEnd len="med" w="med" type="none"/>
            <a:tailEnd len="med" w="med" type="none"/>
          </a:ln>
        </p:spPr>
      </p:cxnSp>
      <p:pic>
        <p:nvPicPr>
          <p:cNvPr id="204" name="Google Shape;204;p27"/>
          <p:cNvPicPr preferRelativeResize="0"/>
          <p:nvPr/>
        </p:nvPicPr>
        <p:blipFill>
          <a:blip r:embed="rId3">
            <a:alphaModFix/>
          </a:blip>
          <a:stretch>
            <a:fillRect/>
          </a:stretch>
        </p:blipFill>
        <p:spPr>
          <a:xfrm>
            <a:off x="1447800" y="1094275"/>
            <a:ext cx="6524625" cy="3800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8"/>
          <p:cNvPicPr preferRelativeResize="0"/>
          <p:nvPr/>
        </p:nvPicPr>
        <p:blipFill>
          <a:blip r:embed="rId3">
            <a:alphaModFix/>
          </a:blip>
          <a:stretch>
            <a:fillRect/>
          </a:stretch>
        </p:blipFill>
        <p:spPr>
          <a:xfrm>
            <a:off x="3849800" y="892800"/>
            <a:ext cx="4972899" cy="4098300"/>
          </a:xfrm>
          <a:prstGeom prst="rect">
            <a:avLst/>
          </a:prstGeom>
          <a:noFill/>
          <a:ln>
            <a:noFill/>
          </a:ln>
        </p:spPr>
      </p:pic>
      <p:sp>
        <p:nvSpPr>
          <p:cNvPr id="210" name="Google Shape;210;p28"/>
          <p:cNvSpPr txBox="1"/>
          <p:nvPr/>
        </p:nvSpPr>
        <p:spPr>
          <a:xfrm>
            <a:off x="2553275" y="150700"/>
            <a:ext cx="3966300" cy="5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MODEL EVALUATION</a:t>
            </a:r>
            <a:endParaRPr sz="1800">
              <a:solidFill>
                <a:schemeClr val="dk2"/>
              </a:solidFill>
              <a:latin typeface="Roboto"/>
              <a:ea typeface="Roboto"/>
              <a:cs typeface="Roboto"/>
              <a:sym typeface="Roboto"/>
            </a:endParaRPr>
          </a:p>
        </p:txBody>
      </p:sp>
      <p:sp>
        <p:nvSpPr>
          <p:cNvPr id="211" name="Google Shape;211;p28"/>
          <p:cNvSpPr txBox="1"/>
          <p:nvPr/>
        </p:nvSpPr>
        <p:spPr>
          <a:xfrm>
            <a:off x="292850" y="892850"/>
            <a:ext cx="3369300" cy="409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latin typeface="Roboto"/>
                <a:ea typeface="Roboto"/>
                <a:cs typeface="Roboto"/>
                <a:sym typeface="Roboto"/>
              </a:rPr>
              <a:t>Accuracy never tells the whole story - so we need to use other metrics.  We use precision, recall and the F1-score to evaluate the model.</a:t>
            </a:r>
            <a:endParaRPr sz="15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rPr lang="en" sz="1500">
                <a:solidFill>
                  <a:schemeClr val="lt1"/>
                </a:solidFill>
                <a:latin typeface="Roboto"/>
                <a:ea typeface="Roboto"/>
                <a:cs typeface="Roboto"/>
                <a:sym typeface="Roboto"/>
              </a:rPr>
              <a:t> But</a:t>
            </a:r>
            <a:r>
              <a:rPr lang="en">
                <a:solidFill>
                  <a:srgbClr val="CACACA"/>
                </a:solidFill>
                <a:latin typeface="Average"/>
                <a:ea typeface="Average"/>
                <a:cs typeface="Average"/>
                <a:sym typeface="Average"/>
              </a:rPr>
              <a:t> </a:t>
            </a:r>
            <a:r>
              <a:rPr lang="en" sz="1500">
                <a:solidFill>
                  <a:schemeClr val="lt1"/>
                </a:solidFill>
                <a:latin typeface="Roboto"/>
                <a:ea typeface="Roboto"/>
                <a:cs typeface="Roboto"/>
                <a:sym typeface="Roboto"/>
              </a:rPr>
              <a:t>the most visually impactful method of evaluation is the confusion matrix.  At a glance, one can identify the outcome of any issues in the model.</a:t>
            </a:r>
            <a:endParaRPr>
              <a:solidFill>
                <a:srgbClr val="CACACA"/>
              </a:solidFill>
              <a:latin typeface="Average"/>
              <a:ea typeface="Average"/>
              <a:cs typeface="Average"/>
              <a:sym typeface="Average"/>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cxnSp>
        <p:nvCxnSpPr>
          <p:cNvPr id="212" name="Google Shape;212;p28"/>
          <p:cNvCxnSpPr/>
          <p:nvPr/>
        </p:nvCxnSpPr>
        <p:spPr>
          <a:xfrm flipH="1" rot="10800000">
            <a:off x="2740925" y="679475"/>
            <a:ext cx="3633300" cy="342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9"/>
          <p:cNvPicPr preferRelativeResize="0"/>
          <p:nvPr/>
        </p:nvPicPr>
        <p:blipFill>
          <a:blip r:embed="rId3">
            <a:alphaModFix/>
          </a:blip>
          <a:stretch>
            <a:fillRect/>
          </a:stretch>
        </p:blipFill>
        <p:spPr>
          <a:xfrm>
            <a:off x="1224875" y="1174275"/>
            <a:ext cx="7142252" cy="3816826"/>
          </a:xfrm>
          <a:prstGeom prst="rect">
            <a:avLst/>
          </a:prstGeom>
          <a:noFill/>
          <a:ln>
            <a:noFill/>
          </a:ln>
        </p:spPr>
      </p:pic>
      <p:sp>
        <p:nvSpPr>
          <p:cNvPr id="218" name="Google Shape;218;p29"/>
          <p:cNvSpPr txBox="1"/>
          <p:nvPr/>
        </p:nvSpPr>
        <p:spPr>
          <a:xfrm>
            <a:off x="1933800" y="289275"/>
            <a:ext cx="5723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MODEL FORECASTING</a:t>
            </a:r>
            <a:endParaRPr sz="1800">
              <a:solidFill>
                <a:schemeClr val="dk2"/>
              </a:solidFill>
              <a:latin typeface="Roboto"/>
              <a:ea typeface="Roboto"/>
              <a:cs typeface="Roboto"/>
              <a:sym typeface="Roboto"/>
            </a:endParaRPr>
          </a:p>
        </p:txBody>
      </p:sp>
      <p:cxnSp>
        <p:nvCxnSpPr>
          <p:cNvPr id="219" name="Google Shape;219;p29"/>
          <p:cNvCxnSpPr/>
          <p:nvPr/>
        </p:nvCxnSpPr>
        <p:spPr>
          <a:xfrm flipH="1" rot="10800000">
            <a:off x="2988300" y="831675"/>
            <a:ext cx="3614400" cy="27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nvSpPr>
        <p:spPr>
          <a:xfrm>
            <a:off x="1947650" y="270100"/>
            <a:ext cx="4913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WEB APPLICATION</a:t>
            </a:r>
            <a:endParaRPr sz="1800">
              <a:solidFill>
                <a:schemeClr val="dk2"/>
              </a:solidFill>
              <a:latin typeface="Roboto"/>
              <a:ea typeface="Roboto"/>
              <a:cs typeface="Roboto"/>
              <a:sym typeface="Roboto"/>
            </a:endParaRPr>
          </a:p>
        </p:txBody>
      </p:sp>
      <p:cxnSp>
        <p:nvCxnSpPr>
          <p:cNvPr id="225" name="Google Shape;225;p30"/>
          <p:cNvCxnSpPr/>
          <p:nvPr/>
        </p:nvCxnSpPr>
        <p:spPr>
          <a:xfrm flipH="1" rot="10800000">
            <a:off x="2683500" y="831675"/>
            <a:ext cx="3614400" cy="27000"/>
          </a:xfrm>
          <a:prstGeom prst="straightConnector1">
            <a:avLst/>
          </a:prstGeom>
          <a:noFill/>
          <a:ln cap="flat" cmpd="sng" w="28575">
            <a:solidFill>
              <a:schemeClr val="lt1"/>
            </a:solidFill>
            <a:prstDash val="solid"/>
            <a:round/>
            <a:headEnd len="med" w="med" type="none"/>
            <a:tailEnd len="med" w="med" type="none"/>
          </a:ln>
        </p:spPr>
      </p:cxnSp>
      <p:graphicFrame>
        <p:nvGraphicFramePr>
          <p:cNvPr id="226" name="Google Shape;226;p30"/>
          <p:cNvGraphicFramePr/>
          <p:nvPr/>
        </p:nvGraphicFramePr>
        <p:xfrm>
          <a:off x="524625" y="1107450"/>
          <a:ext cx="3000000" cy="3000000"/>
        </p:xfrm>
        <a:graphic>
          <a:graphicData uri="http://schemas.openxmlformats.org/drawingml/2006/table">
            <a:tbl>
              <a:tblPr>
                <a:noFill/>
                <a:tableStyleId>{FD361B83-FAF7-4142-8EC2-E0F3CDDE36DE}</a:tableStyleId>
              </a:tblPr>
              <a:tblGrid>
                <a:gridCol w="2555625"/>
                <a:gridCol w="2555625"/>
                <a:gridCol w="2555625"/>
              </a:tblGrid>
              <a:tr h="19472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963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27" name="Google Shape;227;p30"/>
          <p:cNvPicPr preferRelativeResize="0"/>
          <p:nvPr/>
        </p:nvPicPr>
        <p:blipFill>
          <a:blip r:embed="rId3">
            <a:alphaModFix/>
          </a:blip>
          <a:stretch>
            <a:fillRect/>
          </a:stretch>
        </p:blipFill>
        <p:spPr>
          <a:xfrm>
            <a:off x="612975" y="1219426"/>
            <a:ext cx="2152950" cy="1635225"/>
          </a:xfrm>
          <a:prstGeom prst="rect">
            <a:avLst/>
          </a:prstGeom>
          <a:noFill/>
          <a:ln>
            <a:noFill/>
          </a:ln>
        </p:spPr>
      </p:pic>
      <p:pic>
        <p:nvPicPr>
          <p:cNvPr id="228" name="Google Shape;228;p30"/>
          <p:cNvPicPr preferRelativeResize="0"/>
          <p:nvPr/>
        </p:nvPicPr>
        <p:blipFill>
          <a:blip r:embed="rId4">
            <a:alphaModFix/>
          </a:blip>
          <a:stretch>
            <a:fillRect/>
          </a:stretch>
        </p:blipFill>
        <p:spPr>
          <a:xfrm>
            <a:off x="612975" y="3164250"/>
            <a:ext cx="2152950" cy="1635225"/>
          </a:xfrm>
          <a:prstGeom prst="rect">
            <a:avLst/>
          </a:prstGeom>
          <a:noFill/>
          <a:ln>
            <a:noFill/>
          </a:ln>
        </p:spPr>
      </p:pic>
      <p:pic>
        <p:nvPicPr>
          <p:cNvPr id="229" name="Google Shape;229;p30"/>
          <p:cNvPicPr preferRelativeResize="0"/>
          <p:nvPr/>
        </p:nvPicPr>
        <p:blipFill>
          <a:blip r:embed="rId5">
            <a:alphaModFix/>
          </a:blip>
          <a:stretch>
            <a:fillRect/>
          </a:stretch>
        </p:blipFill>
        <p:spPr>
          <a:xfrm>
            <a:off x="3227400" y="1219425"/>
            <a:ext cx="2152950" cy="1676400"/>
          </a:xfrm>
          <a:prstGeom prst="rect">
            <a:avLst/>
          </a:prstGeom>
          <a:noFill/>
          <a:ln>
            <a:noFill/>
          </a:ln>
        </p:spPr>
      </p:pic>
      <p:pic>
        <p:nvPicPr>
          <p:cNvPr id="230" name="Google Shape;230;p30"/>
          <p:cNvPicPr preferRelativeResize="0"/>
          <p:nvPr/>
        </p:nvPicPr>
        <p:blipFill>
          <a:blip r:embed="rId6">
            <a:alphaModFix/>
          </a:blip>
          <a:stretch>
            <a:fillRect/>
          </a:stretch>
        </p:blipFill>
        <p:spPr>
          <a:xfrm>
            <a:off x="5864225" y="1240025"/>
            <a:ext cx="1847850" cy="1635225"/>
          </a:xfrm>
          <a:prstGeom prst="rect">
            <a:avLst/>
          </a:prstGeom>
          <a:noFill/>
          <a:ln>
            <a:noFill/>
          </a:ln>
        </p:spPr>
      </p:pic>
      <p:pic>
        <p:nvPicPr>
          <p:cNvPr id="231" name="Google Shape;231;p30"/>
          <p:cNvPicPr preferRelativeResize="0"/>
          <p:nvPr/>
        </p:nvPicPr>
        <p:blipFill>
          <a:blip r:embed="rId7">
            <a:alphaModFix/>
          </a:blip>
          <a:stretch>
            <a:fillRect/>
          </a:stretch>
        </p:blipFill>
        <p:spPr>
          <a:xfrm>
            <a:off x="3227400" y="3157950"/>
            <a:ext cx="2152950" cy="1647825"/>
          </a:xfrm>
          <a:prstGeom prst="rect">
            <a:avLst/>
          </a:prstGeom>
          <a:noFill/>
          <a:ln>
            <a:noFill/>
          </a:ln>
        </p:spPr>
      </p:pic>
      <p:pic>
        <p:nvPicPr>
          <p:cNvPr id="232" name="Google Shape;232;p30"/>
          <p:cNvPicPr preferRelativeResize="0"/>
          <p:nvPr/>
        </p:nvPicPr>
        <p:blipFill>
          <a:blip r:embed="rId8">
            <a:alphaModFix/>
          </a:blip>
          <a:stretch>
            <a:fillRect/>
          </a:stretch>
        </p:blipFill>
        <p:spPr>
          <a:xfrm>
            <a:off x="5864225" y="3153200"/>
            <a:ext cx="1917175" cy="1657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https://firstappapp-h7puengxkucbekipr46ia3.streamlit.app/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nvSpPr>
        <p:spPr>
          <a:xfrm>
            <a:off x="1577025" y="160425"/>
            <a:ext cx="5546700" cy="5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INTRODUCTION</a:t>
            </a:r>
            <a:endParaRPr sz="2500">
              <a:solidFill>
                <a:schemeClr val="lt1"/>
              </a:solidFill>
              <a:latin typeface="Roboto"/>
              <a:ea typeface="Roboto"/>
              <a:cs typeface="Roboto"/>
              <a:sym typeface="Roboto"/>
            </a:endParaRPr>
          </a:p>
        </p:txBody>
      </p:sp>
      <p:cxnSp>
        <p:nvCxnSpPr>
          <p:cNvPr id="91" name="Google Shape;91;p14"/>
          <p:cNvCxnSpPr/>
          <p:nvPr/>
        </p:nvCxnSpPr>
        <p:spPr>
          <a:xfrm flipH="1" rot="10800000">
            <a:off x="2909400" y="753350"/>
            <a:ext cx="2904000" cy="8100"/>
          </a:xfrm>
          <a:prstGeom prst="straightConnector1">
            <a:avLst/>
          </a:prstGeom>
          <a:noFill/>
          <a:ln cap="flat" cmpd="sng" w="28575">
            <a:solidFill>
              <a:schemeClr val="lt1"/>
            </a:solidFill>
            <a:prstDash val="solid"/>
            <a:round/>
            <a:headEnd len="med" w="med" type="none"/>
            <a:tailEnd len="med" w="med" type="none"/>
          </a:ln>
        </p:spPr>
      </p:cxnSp>
      <p:sp>
        <p:nvSpPr>
          <p:cNvPr id="92" name="Google Shape;92;p14"/>
          <p:cNvSpPr txBox="1"/>
          <p:nvPr/>
        </p:nvSpPr>
        <p:spPr>
          <a:xfrm>
            <a:off x="288225" y="1057700"/>
            <a:ext cx="8760600" cy="3850200"/>
          </a:xfrm>
          <a:prstGeom prst="rect">
            <a:avLst/>
          </a:prstGeom>
          <a:solidFill>
            <a:schemeClr val="dk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solidFill>
                  <a:schemeClr val="lt1"/>
                </a:solidFill>
                <a:highlight>
                  <a:schemeClr val="dk1"/>
                </a:highlight>
              </a:rPr>
              <a:t>Facial Expression Recognition (FER) is a technology that involves the detection and analysis of human facial expressions to identify the emotional state of an individual. The primary goal of FER is to recognize and interpret the various facial expressions that convey emotions such as happiness, sadness, anger, surprise, fear, and disgust. This technology has applications in diverse fields, including human-computer interaction, healthcare, marketing, and security.</a:t>
            </a:r>
            <a:endParaRPr sz="1500">
              <a:solidFill>
                <a:schemeClr val="lt1"/>
              </a:solidFill>
              <a:highlight>
                <a:schemeClr val="dk1"/>
              </a:highlight>
            </a:endParaRPr>
          </a:p>
          <a:p>
            <a:pPr indent="0" lvl="0" marL="0" rtl="0" algn="l">
              <a:lnSpc>
                <a:spcPct val="115000"/>
              </a:lnSpc>
              <a:spcBef>
                <a:spcPts val="1700"/>
              </a:spcBef>
              <a:spcAft>
                <a:spcPts val="0"/>
              </a:spcAft>
              <a:buNone/>
            </a:pPr>
            <a:r>
              <a:rPr b="1" lang="en" sz="1500">
                <a:solidFill>
                  <a:schemeClr val="lt1"/>
                </a:solidFill>
                <a:highlight>
                  <a:schemeClr val="dk1"/>
                </a:highlight>
              </a:rPr>
              <a:t>Key Steps in Facial Expression Recognition:</a:t>
            </a:r>
            <a:endParaRPr b="1" sz="1500">
              <a:solidFill>
                <a:schemeClr val="lt1"/>
              </a:solidFill>
              <a:highlight>
                <a:schemeClr val="dk1"/>
              </a:highlight>
            </a:endParaRPr>
          </a:p>
          <a:p>
            <a:pPr indent="-323850" lvl="0" marL="457200" rtl="0" algn="l">
              <a:lnSpc>
                <a:spcPct val="115000"/>
              </a:lnSpc>
              <a:spcBef>
                <a:spcPts val="1400"/>
              </a:spcBef>
              <a:spcAft>
                <a:spcPts val="0"/>
              </a:spcAft>
              <a:buClr>
                <a:schemeClr val="lt1"/>
              </a:buClr>
              <a:buSzPts val="1500"/>
              <a:buChar char="●"/>
            </a:pPr>
            <a:r>
              <a:rPr lang="en" sz="1500">
                <a:solidFill>
                  <a:schemeClr val="lt1"/>
                </a:solidFill>
                <a:highlight>
                  <a:schemeClr val="dk1"/>
                </a:highlight>
              </a:rPr>
              <a:t>Face Detection</a:t>
            </a:r>
            <a:endParaRPr sz="1500">
              <a:solidFill>
                <a:schemeClr val="lt1"/>
              </a:solidFill>
              <a:highlight>
                <a:schemeClr val="dk1"/>
              </a:highlight>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highlight>
                  <a:schemeClr val="dk1"/>
                </a:highlight>
              </a:rPr>
              <a:t>Feature Extraction</a:t>
            </a:r>
            <a:endParaRPr sz="1500">
              <a:solidFill>
                <a:schemeClr val="lt1"/>
              </a:solidFill>
              <a:highlight>
                <a:schemeClr val="dk1"/>
              </a:highlight>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highlight>
                  <a:schemeClr val="dk1"/>
                </a:highlight>
              </a:rPr>
              <a:t>Classification of Expression</a:t>
            </a:r>
            <a:endParaRPr sz="2100">
              <a:solidFill>
                <a:schemeClr val="lt1"/>
              </a:solidFill>
              <a:highlight>
                <a:schemeClr val="dk1"/>
              </a:highlight>
              <a:latin typeface="Roboto"/>
              <a:ea typeface="Roboto"/>
              <a:cs typeface="Roboto"/>
              <a:sym typeface="Roboto"/>
            </a:endParaRPr>
          </a:p>
        </p:txBody>
      </p:sp>
      <p:pic>
        <p:nvPicPr>
          <p:cNvPr id="93" name="Google Shape;93;p14"/>
          <p:cNvPicPr preferRelativeResize="0"/>
          <p:nvPr/>
        </p:nvPicPr>
        <p:blipFill>
          <a:blip r:embed="rId3">
            <a:alphaModFix amt="24000"/>
          </a:blip>
          <a:stretch>
            <a:fillRect/>
          </a:stretch>
        </p:blipFill>
        <p:spPr>
          <a:xfrm>
            <a:off x="212025" y="145775"/>
            <a:ext cx="8760600" cy="460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nvSpPr>
        <p:spPr>
          <a:xfrm>
            <a:off x="1270000" y="510325"/>
            <a:ext cx="7033800" cy="75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FUTURE RESEARCH OR IMPROVEMENTS</a:t>
            </a:r>
            <a:endParaRPr sz="1800">
              <a:solidFill>
                <a:schemeClr val="dk2"/>
              </a:solidFill>
              <a:latin typeface="Roboto"/>
              <a:ea typeface="Roboto"/>
              <a:cs typeface="Roboto"/>
              <a:sym typeface="Roboto"/>
            </a:endParaRPr>
          </a:p>
        </p:txBody>
      </p:sp>
      <p:cxnSp>
        <p:nvCxnSpPr>
          <p:cNvPr id="243" name="Google Shape;243;p32"/>
          <p:cNvCxnSpPr/>
          <p:nvPr/>
        </p:nvCxnSpPr>
        <p:spPr>
          <a:xfrm flipH="1" rot="10800000">
            <a:off x="1235700" y="993975"/>
            <a:ext cx="6989100" cy="17100"/>
          </a:xfrm>
          <a:prstGeom prst="straightConnector1">
            <a:avLst/>
          </a:prstGeom>
          <a:noFill/>
          <a:ln cap="flat" cmpd="sng" w="28575">
            <a:solidFill>
              <a:schemeClr val="lt1"/>
            </a:solidFill>
            <a:prstDash val="solid"/>
            <a:round/>
            <a:headEnd len="med" w="med" type="none"/>
            <a:tailEnd len="med" w="med" type="none"/>
          </a:ln>
        </p:spPr>
      </p:cxnSp>
      <p:sp>
        <p:nvSpPr>
          <p:cNvPr id="244" name="Google Shape;244;p32"/>
          <p:cNvSpPr txBox="1"/>
          <p:nvPr/>
        </p:nvSpPr>
        <p:spPr>
          <a:xfrm>
            <a:off x="200275" y="1265125"/>
            <a:ext cx="8836200" cy="3363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An avenue for future exploration involves assessing the performance of different ResNet architectures for Facial Expression Recognition. Comparing and contrasting the outcomes of distinct ResNet models, such as ResNet-50 and ResNet-101, can provide valuable insights into the impact of network depth on recognition accuracy</a:t>
            </a:r>
            <a:endParaRPr sz="1500">
              <a:solidFill>
                <a:schemeClr val="lt1"/>
              </a:solidFill>
              <a:latin typeface="Roboto"/>
              <a:ea typeface="Roboto"/>
              <a:cs typeface="Roboto"/>
              <a:sym typeface="Roboto"/>
            </a:endParaRPr>
          </a:p>
          <a:p>
            <a:pPr indent="0" lvl="0" marL="457200" marR="0" rtl="0" algn="l">
              <a:lnSpc>
                <a:spcPct val="115000"/>
              </a:lnSpc>
              <a:spcBef>
                <a:spcPts val="1200"/>
              </a:spcBef>
              <a:spcAft>
                <a:spcPts val="0"/>
              </a:spcAft>
              <a:buNone/>
            </a:pPr>
            <a:r>
              <a:t/>
            </a:r>
            <a:endParaRPr sz="1500">
              <a:solidFill>
                <a:schemeClr val="lt1"/>
              </a:solidFill>
              <a:latin typeface="Roboto"/>
              <a:ea typeface="Roboto"/>
              <a:cs typeface="Roboto"/>
              <a:sym typeface="Roboto"/>
            </a:endParaRPr>
          </a:p>
          <a:p>
            <a:pPr indent="-323850" lvl="0" marL="457200" marR="0" rtl="0" algn="l">
              <a:lnSpc>
                <a:spcPct val="115000"/>
              </a:lnSpc>
              <a:spcBef>
                <a:spcPts val="1200"/>
              </a:spcBef>
              <a:spcAft>
                <a:spcPts val="0"/>
              </a:spcAft>
              <a:buClr>
                <a:schemeClr val="lt1"/>
              </a:buClr>
              <a:buSzPts val="1500"/>
              <a:buFont typeface="Roboto"/>
              <a:buChar char="●"/>
            </a:pPr>
            <a:r>
              <a:rPr lang="en" sz="1500">
                <a:solidFill>
                  <a:schemeClr val="lt1"/>
                </a:solidFill>
                <a:latin typeface="Roboto"/>
                <a:ea typeface="Roboto"/>
                <a:cs typeface="Roboto"/>
                <a:sym typeface="Roboto"/>
              </a:rPr>
              <a:t>Additionally, expanding the dataset to encompass a broader range of demographics and expressions will contribute to a more robust and inclusive model.</a:t>
            </a:r>
            <a:endParaRPr sz="12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nvSpPr>
        <p:spPr>
          <a:xfrm>
            <a:off x="1577025" y="160425"/>
            <a:ext cx="5546700" cy="5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AREAS</a:t>
            </a:r>
            <a:endParaRPr sz="2500">
              <a:solidFill>
                <a:schemeClr val="lt1"/>
              </a:solidFill>
              <a:latin typeface="Roboto"/>
              <a:ea typeface="Roboto"/>
              <a:cs typeface="Roboto"/>
              <a:sym typeface="Roboto"/>
            </a:endParaRPr>
          </a:p>
        </p:txBody>
      </p:sp>
      <p:cxnSp>
        <p:nvCxnSpPr>
          <p:cNvPr id="99" name="Google Shape;99;p15"/>
          <p:cNvCxnSpPr/>
          <p:nvPr/>
        </p:nvCxnSpPr>
        <p:spPr>
          <a:xfrm flipH="1" rot="10800000">
            <a:off x="2909400" y="753350"/>
            <a:ext cx="2904000" cy="8100"/>
          </a:xfrm>
          <a:prstGeom prst="straightConnector1">
            <a:avLst/>
          </a:prstGeom>
          <a:noFill/>
          <a:ln cap="flat" cmpd="sng" w="28575">
            <a:solidFill>
              <a:schemeClr val="lt1"/>
            </a:solidFill>
            <a:prstDash val="solid"/>
            <a:round/>
            <a:headEnd len="med" w="med" type="none"/>
            <a:tailEnd len="med" w="med" type="none"/>
          </a:ln>
        </p:spPr>
      </p:cxnSp>
      <p:sp>
        <p:nvSpPr>
          <p:cNvPr id="100" name="Google Shape;100;p15"/>
          <p:cNvSpPr txBox="1"/>
          <p:nvPr/>
        </p:nvSpPr>
        <p:spPr>
          <a:xfrm>
            <a:off x="288225" y="646650"/>
            <a:ext cx="8760600" cy="3850200"/>
          </a:xfrm>
          <a:prstGeom prst="rect">
            <a:avLst/>
          </a:prstGeom>
          <a:solidFill>
            <a:schemeClr val="dk1"/>
          </a:solidFill>
          <a:ln>
            <a:noFill/>
          </a:ln>
        </p:spPr>
        <p:txBody>
          <a:bodyPr anchorCtr="0" anchor="t" bIns="91425" lIns="91425" spcFirstLastPara="1" rIns="91425" wrap="square" tIns="91425">
            <a:noAutofit/>
          </a:bodyPr>
          <a:lstStyle/>
          <a:p>
            <a:pPr indent="0" lvl="0" marL="457200" marR="0" rtl="0" algn="l">
              <a:lnSpc>
                <a:spcPct val="115000"/>
              </a:lnSpc>
              <a:spcBef>
                <a:spcPts val="1100"/>
              </a:spcBef>
              <a:spcAft>
                <a:spcPts val="0"/>
              </a:spcAft>
              <a:buNone/>
            </a:pPr>
            <a:r>
              <a:rPr lang="en" sz="1500">
                <a:solidFill>
                  <a:schemeClr val="lt1"/>
                </a:solidFill>
                <a:latin typeface="Roboto"/>
                <a:ea typeface="Roboto"/>
                <a:cs typeface="Roboto"/>
                <a:sym typeface="Roboto"/>
              </a:rPr>
              <a:t>Facial Emotion Recognition (FER) technology is being used in various areas across different industries </a:t>
            </a:r>
            <a:r>
              <a:rPr lang="en" sz="1500">
                <a:solidFill>
                  <a:schemeClr val="lt1"/>
                </a:solidFill>
                <a:latin typeface="Roboto"/>
                <a:ea typeface="Roboto"/>
                <a:cs typeface="Roboto"/>
                <a:sym typeface="Roboto"/>
              </a:rPr>
              <a:t>.</a:t>
            </a:r>
            <a:endParaRPr sz="1500">
              <a:solidFill>
                <a:schemeClr val="lt1"/>
              </a:solidFill>
              <a:latin typeface="Roboto"/>
              <a:ea typeface="Roboto"/>
              <a:cs typeface="Roboto"/>
              <a:sym typeface="Roboto"/>
            </a:endParaRPr>
          </a:p>
          <a:p>
            <a:pPr indent="-323850" lvl="0" marL="457200" marR="0" rtl="0" algn="l">
              <a:lnSpc>
                <a:spcPct val="115000"/>
              </a:lnSpc>
              <a:spcBef>
                <a:spcPts val="1100"/>
              </a:spcBef>
              <a:spcAft>
                <a:spcPts val="0"/>
              </a:spcAft>
              <a:buClr>
                <a:schemeClr val="lt1"/>
              </a:buClr>
              <a:buSzPts val="1500"/>
              <a:buFont typeface="Roboto"/>
              <a:buChar char="●"/>
            </a:pPr>
            <a:r>
              <a:rPr lang="en" sz="1500">
                <a:solidFill>
                  <a:schemeClr val="lt1"/>
                </a:solidFill>
                <a:latin typeface="Roboto"/>
                <a:ea typeface="Roboto"/>
                <a:cs typeface="Roboto"/>
                <a:sym typeface="Roboto"/>
              </a:rPr>
              <a:t>Entertainment and Gaming:</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Marketing and Advertising:</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Healthcare:</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Human-Computer Interaction:</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Education:Customer Service:</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Security and Surveillance:</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Autonomous Vehicles:</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Market Research:</a:t>
            </a:r>
            <a:endParaRPr sz="1500">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Employee Engagement:</a:t>
            </a:r>
            <a:endParaRPr sz="800">
              <a:solidFill>
                <a:schemeClr val="lt1"/>
              </a:solidFill>
              <a:latin typeface="Roboto"/>
              <a:ea typeface="Roboto"/>
              <a:cs typeface="Roboto"/>
              <a:sym typeface="Roboto"/>
            </a:endParaRPr>
          </a:p>
          <a:p>
            <a:pPr indent="-279400" lvl="0" marL="457200" rtl="0" algn="l">
              <a:spcBef>
                <a:spcPts val="0"/>
              </a:spcBef>
              <a:spcAft>
                <a:spcPts val="0"/>
              </a:spcAft>
              <a:buClr>
                <a:srgbClr val="374151"/>
              </a:buClr>
              <a:buSzPts val="800"/>
              <a:buFont typeface="Roboto"/>
              <a:buChar char="●"/>
            </a:pPr>
            <a:r>
              <a:t/>
            </a:r>
            <a:endParaRPr sz="8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1500">
              <a:solidFill>
                <a:schemeClr val="lt1"/>
              </a:solidFill>
              <a:latin typeface="Roboto"/>
              <a:ea typeface="Roboto"/>
              <a:cs typeface="Roboto"/>
              <a:sym typeface="Roboto"/>
            </a:endParaRPr>
          </a:p>
          <a:p>
            <a:pPr indent="0" lvl="0" marL="457200" rtl="0" algn="l">
              <a:lnSpc>
                <a:spcPct val="115000"/>
              </a:lnSpc>
              <a:spcBef>
                <a:spcPts val="1500"/>
              </a:spcBef>
              <a:spcAft>
                <a:spcPts val="400"/>
              </a:spcAft>
              <a:buNone/>
            </a:pPr>
            <a:r>
              <a:t/>
            </a:r>
            <a:endParaRPr sz="1200">
              <a:solidFill>
                <a:schemeClr val="lt1"/>
              </a:solidFill>
              <a:latin typeface="Roboto"/>
              <a:ea typeface="Roboto"/>
              <a:cs typeface="Roboto"/>
              <a:sym typeface="Roboto"/>
            </a:endParaRPr>
          </a:p>
        </p:txBody>
      </p:sp>
      <p:pic>
        <p:nvPicPr>
          <p:cNvPr id="101" name="Google Shape;101;p15"/>
          <p:cNvPicPr preferRelativeResize="0"/>
          <p:nvPr/>
        </p:nvPicPr>
        <p:blipFill rotWithShape="1">
          <a:blip r:embed="rId3">
            <a:alphaModFix amt="16000"/>
          </a:blip>
          <a:srcRect b="0" l="0" r="0" t="0"/>
          <a:stretch/>
        </p:blipFill>
        <p:spPr>
          <a:xfrm>
            <a:off x="116125" y="83475"/>
            <a:ext cx="8845450" cy="4903475"/>
          </a:xfrm>
          <a:prstGeom prst="rect">
            <a:avLst/>
          </a:prstGeom>
          <a:noFill/>
          <a:ln>
            <a:noFill/>
          </a:ln>
        </p:spPr>
      </p:pic>
      <p:cxnSp>
        <p:nvCxnSpPr>
          <p:cNvPr id="102" name="Google Shape;102;p15"/>
          <p:cNvCxnSpPr/>
          <p:nvPr/>
        </p:nvCxnSpPr>
        <p:spPr>
          <a:xfrm>
            <a:off x="3483600" y="614150"/>
            <a:ext cx="1844100" cy="15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nvSpPr>
        <p:spPr>
          <a:xfrm>
            <a:off x="1577025" y="160425"/>
            <a:ext cx="5546700" cy="5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AUDIENCE</a:t>
            </a:r>
            <a:endParaRPr sz="2500">
              <a:solidFill>
                <a:schemeClr val="lt1"/>
              </a:solidFill>
              <a:latin typeface="Roboto"/>
              <a:ea typeface="Roboto"/>
              <a:cs typeface="Roboto"/>
              <a:sym typeface="Roboto"/>
            </a:endParaRPr>
          </a:p>
        </p:txBody>
      </p:sp>
      <p:cxnSp>
        <p:nvCxnSpPr>
          <p:cNvPr id="108" name="Google Shape;108;p16"/>
          <p:cNvCxnSpPr/>
          <p:nvPr/>
        </p:nvCxnSpPr>
        <p:spPr>
          <a:xfrm flipH="1" rot="10800000">
            <a:off x="2909400" y="753350"/>
            <a:ext cx="2904000" cy="8100"/>
          </a:xfrm>
          <a:prstGeom prst="straightConnector1">
            <a:avLst/>
          </a:prstGeom>
          <a:noFill/>
          <a:ln cap="flat" cmpd="sng" w="28575">
            <a:solidFill>
              <a:schemeClr val="lt1"/>
            </a:solidFill>
            <a:prstDash val="solid"/>
            <a:round/>
            <a:headEnd len="med" w="med" type="none"/>
            <a:tailEnd len="med" w="med" type="none"/>
          </a:ln>
        </p:spPr>
      </p:cxnSp>
      <p:sp>
        <p:nvSpPr>
          <p:cNvPr id="109" name="Google Shape;109;p16"/>
          <p:cNvSpPr txBox="1"/>
          <p:nvPr/>
        </p:nvSpPr>
        <p:spPr>
          <a:xfrm>
            <a:off x="288225" y="646650"/>
            <a:ext cx="8760600" cy="3850200"/>
          </a:xfrm>
          <a:prstGeom prst="rect">
            <a:avLst/>
          </a:prstGeom>
          <a:solidFill>
            <a:schemeClr val="dk1"/>
          </a:solidFill>
          <a:ln>
            <a:noFill/>
          </a:ln>
        </p:spPr>
        <p:txBody>
          <a:bodyPr anchorCtr="0" anchor="t" bIns="91425" lIns="91425" spcFirstLastPara="1" rIns="91425" wrap="square" tIns="91425">
            <a:noAutofit/>
          </a:bodyPr>
          <a:lstStyle/>
          <a:p>
            <a:pPr indent="0" lvl="0" marL="457200" rtl="0" algn="l">
              <a:lnSpc>
                <a:spcPct val="115000"/>
              </a:lnSpc>
              <a:spcBef>
                <a:spcPts val="1400"/>
              </a:spcBef>
              <a:spcAft>
                <a:spcPts val="0"/>
              </a:spcAft>
              <a:buNone/>
            </a:pPr>
            <a:r>
              <a:rPr lang="en" sz="1500">
                <a:solidFill>
                  <a:schemeClr val="lt1"/>
                </a:solidFill>
                <a:latin typeface="Roboto"/>
                <a:ea typeface="Roboto"/>
                <a:cs typeface="Roboto"/>
                <a:sym typeface="Roboto"/>
              </a:rPr>
              <a:t>In the context of Facial Expression Recognition (FER), the audience can vary depending on the specific application or purpose of the system.</a:t>
            </a:r>
            <a:endParaRPr sz="1500">
              <a:solidFill>
                <a:schemeClr val="lt1"/>
              </a:solidFill>
              <a:latin typeface="Roboto"/>
              <a:ea typeface="Roboto"/>
              <a:cs typeface="Roboto"/>
              <a:sym typeface="Roboto"/>
            </a:endParaRPr>
          </a:p>
          <a:p>
            <a:pPr indent="-323850" lvl="0" marL="457200" rtl="0" algn="l">
              <a:lnSpc>
                <a:spcPct val="115000"/>
              </a:lnSpc>
              <a:spcBef>
                <a:spcPts val="1500"/>
              </a:spcBef>
              <a:spcAft>
                <a:spcPts val="0"/>
              </a:spcAft>
              <a:buClr>
                <a:schemeClr val="lt1"/>
              </a:buClr>
              <a:buSzPts val="1500"/>
              <a:buFont typeface="Roboto"/>
              <a:buChar char="●"/>
            </a:pPr>
            <a:r>
              <a:rPr lang="en" sz="1500">
                <a:solidFill>
                  <a:schemeClr val="lt1"/>
                </a:solidFill>
                <a:latin typeface="Roboto"/>
                <a:ea typeface="Roboto"/>
                <a:cs typeface="Roboto"/>
                <a:sym typeface="Roboto"/>
              </a:rPr>
              <a:t>Researchers and Academia:</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Developers and Data Scientists: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Industry Professionals: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Human-Computer Interaction (HCI) Specialists: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Educators and Students: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Healthcare Professionals: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Policy Makers and Ethicists:</a:t>
            </a:r>
            <a:endParaRPr sz="1500">
              <a:solidFill>
                <a:schemeClr val="lt1"/>
              </a:solidFill>
              <a:latin typeface="Roboto"/>
              <a:ea typeface="Roboto"/>
              <a:cs typeface="Roboto"/>
              <a:sym typeface="Roboto"/>
            </a:endParaRPr>
          </a:p>
          <a:p>
            <a:pPr indent="0" lvl="0" marL="457200" rtl="0" algn="l">
              <a:lnSpc>
                <a:spcPct val="115000"/>
              </a:lnSpc>
              <a:spcBef>
                <a:spcPts val="1500"/>
              </a:spcBef>
              <a:spcAft>
                <a:spcPts val="400"/>
              </a:spcAft>
              <a:buNone/>
            </a:pPr>
            <a:r>
              <a:t/>
            </a:r>
            <a:endParaRPr sz="1200">
              <a:solidFill>
                <a:schemeClr val="lt1"/>
              </a:solidFill>
              <a:latin typeface="Roboto"/>
              <a:ea typeface="Roboto"/>
              <a:cs typeface="Roboto"/>
              <a:sym typeface="Roboto"/>
            </a:endParaRPr>
          </a:p>
        </p:txBody>
      </p:sp>
      <p:pic>
        <p:nvPicPr>
          <p:cNvPr id="110" name="Google Shape;110;p16"/>
          <p:cNvPicPr preferRelativeResize="0"/>
          <p:nvPr/>
        </p:nvPicPr>
        <p:blipFill rotWithShape="1">
          <a:blip r:embed="rId3">
            <a:alphaModFix amt="16000"/>
          </a:blip>
          <a:srcRect b="0" l="0" r="0" t="0"/>
          <a:stretch/>
        </p:blipFill>
        <p:spPr>
          <a:xfrm>
            <a:off x="105650" y="120012"/>
            <a:ext cx="8845450" cy="4903475"/>
          </a:xfrm>
          <a:prstGeom prst="rect">
            <a:avLst/>
          </a:prstGeom>
          <a:noFill/>
          <a:ln>
            <a:noFill/>
          </a:ln>
        </p:spPr>
      </p:pic>
      <p:cxnSp>
        <p:nvCxnSpPr>
          <p:cNvPr id="111" name="Google Shape;111;p16"/>
          <p:cNvCxnSpPr/>
          <p:nvPr/>
        </p:nvCxnSpPr>
        <p:spPr>
          <a:xfrm>
            <a:off x="3102600" y="614150"/>
            <a:ext cx="2661300" cy="87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7"/>
          <p:cNvPicPr preferRelativeResize="0"/>
          <p:nvPr/>
        </p:nvPicPr>
        <p:blipFill rotWithShape="1">
          <a:blip r:embed="rId3">
            <a:alphaModFix amt="90000"/>
          </a:blip>
          <a:srcRect b="1629" l="-380" r="380" t="-1630"/>
          <a:stretch/>
        </p:blipFill>
        <p:spPr>
          <a:xfrm>
            <a:off x="70550" y="256575"/>
            <a:ext cx="8619100"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nvSpPr>
        <p:spPr>
          <a:xfrm>
            <a:off x="2376400" y="348025"/>
            <a:ext cx="4698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DATA WRANGLING AND EDA</a:t>
            </a:r>
            <a:endParaRPr sz="2500">
              <a:solidFill>
                <a:schemeClr val="lt1"/>
              </a:solidFill>
              <a:latin typeface="Roboto"/>
              <a:ea typeface="Roboto"/>
              <a:cs typeface="Roboto"/>
              <a:sym typeface="Roboto"/>
            </a:endParaRPr>
          </a:p>
          <a:p>
            <a:pPr indent="0" lvl="0" marL="0" rtl="0" algn="ctr">
              <a:spcBef>
                <a:spcPts val="0"/>
              </a:spcBef>
              <a:spcAft>
                <a:spcPts val="0"/>
              </a:spcAft>
              <a:buNone/>
            </a:pPr>
            <a:r>
              <a:t/>
            </a:r>
            <a:endParaRPr sz="2500">
              <a:solidFill>
                <a:schemeClr val="lt1"/>
              </a:solidFill>
              <a:latin typeface="Roboto"/>
              <a:ea typeface="Roboto"/>
              <a:cs typeface="Roboto"/>
              <a:sym typeface="Roboto"/>
            </a:endParaRPr>
          </a:p>
        </p:txBody>
      </p:sp>
      <p:cxnSp>
        <p:nvCxnSpPr>
          <p:cNvPr id="122" name="Google Shape;122;p18"/>
          <p:cNvCxnSpPr/>
          <p:nvPr/>
        </p:nvCxnSpPr>
        <p:spPr>
          <a:xfrm flipH="1" rot="10800000">
            <a:off x="2416800" y="986750"/>
            <a:ext cx="4827900" cy="8400"/>
          </a:xfrm>
          <a:prstGeom prst="straightConnector1">
            <a:avLst/>
          </a:prstGeom>
          <a:noFill/>
          <a:ln cap="flat" cmpd="sng" w="28575">
            <a:solidFill>
              <a:schemeClr val="lt1"/>
            </a:solidFill>
            <a:prstDash val="solid"/>
            <a:round/>
            <a:headEnd len="med" w="med" type="none"/>
            <a:tailEnd len="med" w="med" type="none"/>
          </a:ln>
        </p:spPr>
      </p:cxnSp>
      <p:sp>
        <p:nvSpPr>
          <p:cNvPr id="123" name="Google Shape;123;p18"/>
          <p:cNvSpPr txBox="1"/>
          <p:nvPr/>
        </p:nvSpPr>
        <p:spPr>
          <a:xfrm>
            <a:off x="847300" y="1336350"/>
            <a:ext cx="7958400" cy="3429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100"/>
              </a:spcBef>
              <a:spcAft>
                <a:spcPts val="0"/>
              </a:spcAft>
              <a:buClr>
                <a:schemeClr val="lt1"/>
              </a:buClr>
              <a:buSzPts val="1500"/>
              <a:buFont typeface="Roboto"/>
              <a:buChar char="●"/>
            </a:pPr>
            <a:r>
              <a:rPr lang="en" sz="1500">
                <a:solidFill>
                  <a:schemeClr val="lt1"/>
                </a:solidFill>
                <a:latin typeface="Roboto"/>
                <a:ea typeface="Roboto"/>
                <a:cs typeface="Roboto"/>
                <a:sym typeface="Roboto"/>
              </a:rPr>
              <a:t>Converted  pixel values in string format to array format</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No Null values </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Checking No of samples in each emotion.It reveals a significant imbalance in the data distribution.</a:t>
            </a:r>
            <a:endParaRPr sz="1500">
              <a:solidFill>
                <a:schemeClr val="lt1"/>
              </a:solidFill>
              <a:latin typeface="Roboto"/>
              <a:ea typeface="Roboto"/>
              <a:cs typeface="Roboto"/>
              <a:sym typeface="Roboto"/>
            </a:endParaRPr>
          </a:p>
          <a:p>
            <a:pPr indent="0" lvl="0" marL="0" rtl="0" algn="l">
              <a:lnSpc>
                <a:spcPct val="115000"/>
              </a:lnSpc>
              <a:spcBef>
                <a:spcPts val="1100"/>
              </a:spcBef>
              <a:spcAft>
                <a:spcPts val="0"/>
              </a:spcAft>
              <a:buNone/>
            </a:pPr>
            <a:r>
              <a:t/>
            </a:r>
            <a:endParaRPr sz="1500">
              <a:solidFill>
                <a:schemeClr val="lt1"/>
              </a:solidFill>
              <a:latin typeface="Roboto"/>
              <a:ea typeface="Roboto"/>
              <a:cs typeface="Roboto"/>
              <a:sym typeface="Roboto"/>
            </a:endParaRPr>
          </a:p>
          <a:p>
            <a:pPr indent="0" lvl="0" marL="0" rtl="0" algn="l">
              <a:spcBef>
                <a:spcPts val="200"/>
              </a:spcBef>
              <a:spcAft>
                <a:spcPts val="0"/>
              </a:spcAft>
              <a:buNone/>
            </a:pPr>
            <a:r>
              <a:t/>
            </a:r>
            <a:endParaRPr sz="1800">
              <a:solidFill>
                <a:schemeClr val="dk2"/>
              </a:solidFill>
              <a:latin typeface="Roboto"/>
              <a:ea typeface="Roboto"/>
              <a:cs typeface="Roboto"/>
              <a:sym typeface="Roboto"/>
            </a:endParaRPr>
          </a:p>
        </p:txBody>
      </p:sp>
      <p:pic>
        <p:nvPicPr>
          <p:cNvPr id="124" name="Google Shape;124;p18"/>
          <p:cNvPicPr preferRelativeResize="0"/>
          <p:nvPr/>
        </p:nvPicPr>
        <p:blipFill>
          <a:blip r:embed="rId3">
            <a:alphaModFix/>
          </a:blip>
          <a:stretch>
            <a:fillRect/>
          </a:stretch>
        </p:blipFill>
        <p:spPr>
          <a:xfrm>
            <a:off x="207000" y="2571750"/>
            <a:ext cx="4205200" cy="2193600"/>
          </a:xfrm>
          <a:prstGeom prst="rect">
            <a:avLst/>
          </a:prstGeom>
          <a:noFill/>
          <a:ln>
            <a:noFill/>
          </a:ln>
        </p:spPr>
      </p:pic>
      <p:pic>
        <p:nvPicPr>
          <p:cNvPr id="125" name="Google Shape;125;p18"/>
          <p:cNvPicPr preferRelativeResize="0"/>
          <p:nvPr/>
        </p:nvPicPr>
        <p:blipFill>
          <a:blip r:embed="rId4">
            <a:alphaModFix/>
          </a:blip>
          <a:stretch>
            <a:fillRect/>
          </a:stretch>
        </p:blipFill>
        <p:spPr>
          <a:xfrm>
            <a:off x="4626600" y="2571750"/>
            <a:ext cx="4205199" cy="219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p:nvPr/>
        </p:nvSpPr>
        <p:spPr>
          <a:xfrm>
            <a:off x="1370450" y="3071325"/>
            <a:ext cx="5356800" cy="341100"/>
          </a:xfrm>
          <a:prstGeom prst="rect">
            <a:avLst/>
          </a:prstGeom>
          <a:gradFill>
            <a:gsLst>
              <a:gs pos="0">
                <a:srgbClr val="A8B8DF"/>
              </a:gs>
              <a:gs pos="100000">
                <a:srgbClr val="516DB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1" name="Google Shape;131;p19"/>
          <p:cNvSpPr/>
          <p:nvPr/>
        </p:nvSpPr>
        <p:spPr>
          <a:xfrm>
            <a:off x="1599050" y="2461725"/>
            <a:ext cx="5128200" cy="341100"/>
          </a:xfrm>
          <a:prstGeom prst="rect">
            <a:avLst/>
          </a:prstGeom>
          <a:gradFill>
            <a:gsLst>
              <a:gs pos="0">
                <a:srgbClr val="A8B8DF"/>
              </a:gs>
              <a:gs pos="100000">
                <a:srgbClr val="516DB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2" name="Google Shape;132;p19"/>
          <p:cNvSpPr/>
          <p:nvPr/>
        </p:nvSpPr>
        <p:spPr>
          <a:xfrm>
            <a:off x="1599050" y="1852125"/>
            <a:ext cx="5128200" cy="341100"/>
          </a:xfrm>
          <a:prstGeom prst="rect">
            <a:avLst/>
          </a:prstGeom>
          <a:gradFill>
            <a:gsLst>
              <a:gs pos="0">
                <a:srgbClr val="A8B8DF"/>
              </a:gs>
              <a:gs pos="100000">
                <a:srgbClr val="516DB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3" name="Google Shape;133;p19"/>
          <p:cNvSpPr/>
          <p:nvPr/>
        </p:nvSpPr>
        <p:spPr>
          <a:xfrm>
            <a:off x="1294250" y="1242525"/>
            <a:ext cx="5433000" cy="341100"/>
          </a:xfrm>
          <a:prstGeom prst="rect">
            <a:avLst/>
          </a:prstGeom>
          <a:gradFill>
            <a:gsLst>
              <a:gs pos="0">
                <a:srgbClr val="A8B8DF"/>
              </a:gs>
              <a:gs pos="100000">
                <a:srgbClr val="516DB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4" name="Google Shape;134;p19"/>
          <p:cNvSpPr/>
          <p:nvPr/>
        </p:nvSpPr>
        <p:spPr>
          <a:xfrm>
            <a:off x="-1433575" y="894775"/>
            <a:ext cx="2942700" cy="2881200"/>
          </a:xfrm>
          <a:prstGeom prst="arc">
            <a:avLst>
              <a:gd fmla="val 18349218" name="adj1"/>
              <a:gd fmla="val 322064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5" name="Google Shape;135;p19"/>
          <p:cNvSpPr/>
          <p:nvPr/>
        </p:nvSpPr>
        <p:spPr>
          <a:xfrm>
            <a:off x="904175" y="1199875"/>
            <a:ext cx="502500" cy="477600"/>
          </a:xfrm>
          <a:prstGeom prst="ellipse">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6" name="Google Shape;136;p19"/>
          <p:cNvSpPr/>
          <p:nvPr/>
        </p:nvSpPr>
        <p:spPr>
          <a:xfrm>
            <a:off x="1234550" y="1800538"/>
            <a:ext cx="502500" cy="477600"/>
          </a:xfrm>
          <a:prstGeom prst="ellipse">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7" name="Google Shape;137;p19"/>
          <p:cNvSpPr/>
          <p:nvPr/>
        </p:nvSpPr>
        <p:spPr>
          <a:xfrm>
            <a:off x="1234550" y="2401188"/>
            <a:ext cx="502500" cy="477600"/>
          </a:xfrm>
          <a:prstGeom prst="ellipse">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8" name="Google Shape;138;p19"/>
          <p:cNvSpPr/>
          <p:nvPr/>
        </p:nvSpPr>
        <p:spPr>
          <a:xfrm>
            <a:off x="904175" y="3013300"/>
            <a:ext cx="502500" cy="477600"/>
          </a:xfrm>
          <a:prstGeom prst="ellipse">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9" name="Google Shape;139;p19"/>
          <p:cNvSpPr txBox="1"/>
          <p:nvPr/>
        </p:nvSpPr>
        <p:spPr>
          <a:xfrm>
            <a:off x="2251875" y="227475"/>
            <a:ext cx="45891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MODELLING</a:t>
            </a:r>
            <a:endParaRPr sz="2500">
              <a:solidFill>
                <a:schemeClr val="lt1"/>
              </a:solidFill>
              <a:latin typeface="Roboto"/>
              <a:ea typeface="Roboto"/>
              <a:cs typeface="Roboto"/>
              <a:sym typeface="Roboto"/>
            </a:endParaRPr>
          </a:p>
          <a:p>
            <a:pPr indent="0" lvl="0" marL="0" rtl="0" algn="ctr">
              <a:spcBef>
                <a:spcPts val="0"/>
              </a:spcBef>
              <a:spcAft>
                <a:spcPts val="0"/>
              </a:spcAft>
              <a:buNone/>
            </a:pPr>
            <a:r>
              <a:t/>
            </a:r>
            <a:endParaRPr sz="2500">
              <a:solidFill>
                <a:schemeClr val="lt1"/>
              </a:solidFill>
              <a:latin typeface="Roboto"/>
              <a:ea typeface="Roboto"/>
              <a:cs typeface="Roboto"/>
              <a:sym typeface="Roboto"/>
            </a:endParaRPr>
          </a:p>
        </p:txBody>
      </p:sp>
      <p:cxnSp>
        <p:nvCxnSpPr>
          <p:cNvPr id="140" name="Google Shape;140;p19"/>
          <p:cNvCxnSpPr/>
          <p:nvPr/>
        </p:nvCxnSpPr>
        <p:spPr>
          <a:xfrm flipH="1" rot="10800000">
            <a:off x="3061800" y="753350"/>
            <a:ext cx="2904000" cy="8100"/>
          </a:xfrm>
          <a:prstGeom prst="straightConnector1">
            <a:avLst/>
          </a:prstGeom>
          <a:noFill/>
          <a:ln cap="flat" cmpd="sng" w="28575">
            <a:solidFill>
              <a:schemeClr val="lt1"/>
            </a:solidFill>
            <a:prstDash val="solid"/>
            <a:round/>
            <a:headEnd len="med" w="med" type="none"/>
            <a:tailEnd len="med" w="med" type="none"/>
          </a:ln>
        </p:spPr>
      </p:cxnSp>
      <p:sp>
        <p:nvSpPr>
          <p:cNvPr id="141" name="Google Shape;141;p19"/>
          <p:cNvSpPr txBox="1"/>
          <p:nvPr/>
        </p:nvSpPr>
        <p:spPr>
          <a:xfrm>
            <a:off x="1370450" y="1199875"/>
            <a:ext cx="38556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DEEP LEARNING</a:t>
            </a:r>
            <a:endParaRPr sz="1300">
              <a:solidFill>
                <a:schemeClr val="lt1"/>
              </a:solidFill>
              <a:latin typeface="Roboto"/>
              <a:ea typeface="Roboto"/>
              <a:cs typeface="Roboto"/>
              <a:sym typeface="Roboto"/>
            </a:endParaRPr>
          </a:p>
        </p:txBody>
      </p:sp>
      <p:sp>
        <p:nvSpPr>
          <p:cNvPr id="142" name="Google Shape;142;p19"/>
          <p:cNvSpPr txBox="1"/>
          <p:nvPr/>
        </p:nvSpPr>
        <p:spPr>
          <a:xfrm>
            <a:off x="1737050" y="1809475"/>
            <a:ext cx="48879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CONVOLUTIONAL NEURAL NETWORKS</a:t>
            </a:r>
            <a:endParaRPr sz="1300">
              <a:solidFill>
                <a:schemeClr val="lt1"/>
              </a:solidFill>
              <a:latin typeface="Roboto"/>
              <a:ea typeface="Roboto"/>
              <a:cs typeface="Roboto"/>
              <a:sym typeface="Roboto"/>
            </a:endParaRPr>
          </a:p>
        </p:txBody>
      </p:sp>
      <p:sp>
        <p:nvSpPr>
          <p:cNvPr id="143" name="Google Shape;143;p19"/>
          <p:cNvSpPr txBox="1"/>
          <p:nvPr/>
        </p:nvSpPr>
        <p:spPr>
          <a:xfrm>
            <a:off x="1737050" y="2419075"/>
            <a:ext cx="36414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RESNET</a:t>
            </a:r>
            <a:endParaRPr>
              <a:solidFill>
                <a:schemeClr val="lt1"/>
              </a:solidFill>
              <a:latin typeface="Roboto"/>
              <a:ea typeface="Roboto"/>
              <a:cs typeface="Roboto"/>
              <a:sym typeface="Roboto"/>
            </a:endParaRPr>
          </a:p>
        </p:txBody>
      </p:sp>
      <p:sp>
        <p:nvSpPr>
          <p:cNvPr id="144" name="Google Shape;144;p19"/>
          <p:cNvSpPr txBox="1"/>
          <p:nvPr/>
        </p:nvSpPr>
        <p:spPr>
          <a:xfrm>
            <a:off x="1370450" y="3028675"/>
            <a:ext cx="56127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TOOLS: PANDAS, TENSORFLOW, KERAS, MATPLOTLIB ,OPENCV, STREAMLIT</a:t>
            </a:r>
            <a:endParaRPr sz="1200">
              <a:solidFill>
                <a:schemeClr val="lt1"/>
              </a:solidFill>
              <a:latin typeface="Roboto"/>
              <a:ea typeface="Roboto"/>
              <a:cs typeface="Roboto"/>
              <a:sym typeface="Roboto"/>
            </a:endParaRPr>
          </a:p>
        </p:txBody>
      </p:sp>
      <p:pic>
        <p:nvPicPr>
          <p:cNvPr id="145" name="Google Shape;145;p19"/>
          <p:cNvPicPr preferRelativeResize="0"/>
          <p:nvPr/>
        </p:nvPicPr>
        <p:blipFill>
          <a:blip r:embed="rId3">
            <a:alphaModFix amt="24000"/>
          </a:blip>
          <a:stretch>
            <a:fillRect/>
          </a:stretch>
        </p:blipFill>
        <p:spPr>
          <a:xfrm>
            <a:off x="288250" y="160425"/>
            <a:ext cx="8760600" cy="4602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0"/>
          <p:cNvPicPr preferRelativeResize="0"/>
          <p:nvPr/>
        </p:nvPicPr>
        <p:blipFill>
          <a:blip r:embed="rId3">
            <a:alphaModFix/>
          </a:blip>
          <a:stretch>
            <a:fillRect/>
          </a:stretch>
        </p:blipFill>
        <p:spPr>
          <a:xfrm>
            <a:off x="152400" y="878225"/>
            <a:ext cx="8447799" cy="4112876"/>
          </a:xfrm>
          <a:prstGeom prst="rect">
            <a:avLst/>
          </a:prstGeom>
          <a:noFill/>
          <a:ln>
            <a:noFill/>
          </a:ln>
        </p:spPr>
      </p:pic>
      <p:sp>
        <p:nvSpPr>
          <p:cNvPr id="151" name="Google Shape;151;p20"/>
          <p:cNvSpPr txBox="1"/>
          <p:nvPr/>
        </p:nvSpPr>
        <p:spPr>
          <a:xfrm>
            <a:off x="2033825" y="160425"/>
            <a:ext cx="47067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CNN ( RESNET )</a:t>
            </a:r>
            <a:endParaRPr sz="2500">
              <a:solidFill>
                <a:schemeClr val="lt1"/>
              </a:solidFill>
              <a:latin typeface="Roboto"/>
              <a:ea typeface="Roboto"/>
              <a:cs typeface="Roboto"/>
              <a:sym typeface="Roboto"/>
            </a:endParaRPr>
          </a:p>
        </p:txBody>
      </p:sp>
      <p:cxnSp>
        <p:nvCxnSpPr>
          <p:cNvPr id="152" name="Google Shape;152;p20"/>
          <p:cNvCxnSpPr/>
          <p:nvPr/>
        </p:nvCxnSpPr>
        <p:spPr>
          <a:xfrm flipH="1" rot="10800000">
            <a:off x="2909400" y="753350"/>
            <a:ext cx="2904000" cy="81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nvSpPr>
        <p:spPr>
          <a:xfrm>
            <a:off x="823050" y="160425"/>
            <a:ext cx="68652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a:ea typeface="Roboto"/>
                <a:cs typeface="Roboto"/>
                <a:sym typeface="Roboto"/>
              </a:rPr>
              <a:t>CONVOLUTIONAL NEURAL NETWORK :</a:t>
            </a:r>
            <a:endParaRPr sz="2500">
              <a:solidFill>
                <a:schemeClr val="lt1"/>
              </a:solidFill>
              <a:latin typeface="Roboto"/>
              <a:ea typeface="Roboto"/>
              <a:cs typeface="Roboto"/>
              <a:sym typeface="Roboto"/>
            </a:endParaRPr>
          </a:p>
        </p:txBody>
      </p:sp>
      <p:cxnSp>
        <p:nvCxnSpPr>
          <p:cNvPr id="158" name="Google Shape;158;p21"/>
          <p:cNvCxnSpPr/>
          <p:nvPr/>
        </p:nvCxnSpPr>
        <p:spPr>
          <a:xfrm flipH="1" rot="10800000">
            <a:off x="852000" y="730250"/>
            <a:ext cx="6982800" cy="31200"/>
          </a:xfrm>
          <a:prstGeom prst="straightConnector1">
            <a:avLst/>
          </a:prstGeom>
          <a:noFill/>
          <a:ln cap="flat" cmpd="sng" w="28575">
            <a:solidFill>
              <a:schemeClr val="lt1"/>
            </a:solidFill>
            <a:prstDash val="solid"/>
            <a:round/>
            <a:headEnd len="med" w="med" type="none"/>
            <a:tailEnd len="med" w="med" type="none"/>
          </a:ln>
        </p:spPr>
      </p:cxnSp>
      <p:sp>
        <p:nvSpPr>
          <p:cNvPr id="159" name="Google Shape;159;p21"/>
          <p:cNvSpPr txBox="1"/>
          <p:nvPr/>
        </p:nvSpPr>
        <p:spPr>
          <a:xfrm>
            <a:off x="544625" y="1125900"/>
            <a:ext cx="8257500" cy="20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solidFill>
                  <a:schemeClr val="lt1"/>
                </a:solidFill>
                <a:highlight>
                  <a:schemeClr val="dk1"/>
                </a:highlight>
              </a:rPr>
              <a:t>A Convolutional Neural Network (CNN) is a type of deep neural network designed for processing and analyzing visual data, such as images. CNNs are particularly effective in tasks like image recognition, object detection, and facial expression classification.</a:t>
            </a:r>
            <a:endParaRPr sz="1600">
              <a:solidFill>
                <a:schemeClr val="lt1"/>
              </a:solidFill>
              <a:latin typeface="Roboto"/>
              <a:ea typeface="Roboto"/>
              <a:cs typeface="Roboto"/>
              <a:sym typeface="Roboto"/>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